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94" r:id="rId1"/>
  </p:sldMasterIdLst>
  <p:notesMasterIdLst>
    <p:notesMasterId r:id="rId17"/>
  </p:notesMasterIdLst>
  <p:sldIdLst>
    <p:sldId id="256" r:id="rId2"/>
    <p:sldId id="257" r:id="rId3"/>
    <p:sldId id="260" r:id="rId4"/>
    <p:sldId id="261" r:id="rId5"/>
    <p:sldId id="262" r:id="rId6"/>
    <p:sldId id="270" r:id="rId7"/>
    <p:sldId id="263" r:id="rId8"/>
    <p:sldId id="264" r:id="rId9"/>
    <p:sldId id="266" r:id="rId10"/>
    <p:sldId id="269" r:id="rId11"/>
    <p:sldId id="267" r:id="rId12"/>
    <p:sldId id="268" r:id="rId13"/>
    <p:sldId id="258" r:id="rId14"/>
    <p:sldId id="265" r:id="rId15"/>
    <p:sldId id="259"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7F7C4E-53F5-45A6-8BDB-ABD869EEBB84}">
  <a:tblStyle styleId="{767F7C4E-53F5-45A6-8BDB-ABD869EEBB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644"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g>
</file>

<file path=ppt/media/image7.jp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071be59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071be59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071be590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071be590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071be590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071be59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1022682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894245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5612534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75353474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2966100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2105905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606242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6491867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1026812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34727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583606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en-US"/>
              <a:t>Click to edit Master title style</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6263876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9357328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85346" y="2184174"/>
            <a:ext cx="3830406"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184174"/>
            <a:ext cx="3821518"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7547661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4303552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98320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7433515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5217274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02676646"/>
      </p:ext>
    </p:extLst>
  </p:cSld>
  <p:clrMap bg1="dk1" tx1="lt1" bg2="dk2" tx2="lt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 id="2147483812" r:id="rId18"/>
  </p:sldLayoutIdLst>
  <p:hf sldNum="0" hdr="0" ftr="0" dt="0"/>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65625" y="654450"/>
            <a:ext cx="8520600" cy="327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endParaRPr lang="en-US" sz="3580" dirty="0"/>
          </a:p>
          <a:p>
            <a:pPr marL="0" lvl="0" indent="0" algn="ctr" rtl="0">
              <a:spcBef>
                <a:spcPts val="0"/>
              </a:spcBef>
              <a:spcAft>
                <a:spcPts val="0"/>
              </a:spcAft>
              <a:buSzPts val="990"/>
              <a:buNone/>
            </a:pPr>
            <a:r>
              <a:rPr lang="en" sz="3580" dirty="0"/>
              <a:t>Internship 2022</a:t>
            </a:r>
            <a:endParaRPr lang="en-US" sz="3580" dirty="0"/>
          </a:p>
          <a:p>
            <a:pPr marL="0" lvl="0" indent="0" algn="ctr" rtl="0">
              <a:spcBef>
                <a:spcPts val="0"/>
              </a:spcBef>
              <a:spcAft>
                <a:spcPts val="0"/>
              </a:spcAft>
              <a:buSzPts val="990"/>
              <a:buNone/>
            </a:pPr>
            <a:endParaRPr lang="en-US" sz="3580" dirty="0"/>
          </a:p>
          <a:p>
            <a:pPr marL="0" lvl="0" indent="0" algn="ctr" rtl="0">
              <a:spcBef>
                <a:spcPts val="0"/>
              </a:spcBef>
              <a:spcAft>
                <a:spcPts val="0"/>
              </a:spcAft>
              <a:buSzPts val="990"/>
              <a:buNone/>
            </a:pPr>
            <a:r>
              <a:rPr lang="en-US" sz="3200" dirty="0"/>
              <a:t>Progress report format </a:t>
            </a:r>
          </a:p>
          <a:p>
            <a:pPr marL="0" lvl="0" indent="0" algn="ctr" rtl="0">
              <a:spcBef>
                <a:spcPts val="0"/>
              </a:spcBef>
              <a:spcAft>
                <a:spcPts val="0"/>
              </a:spcAft>
              <a:buSzPts val="990"/>
              <a:buNone/>
            </a:pPr>
            <a:r>
              <a:rPr lang="en-US" sz="3200" dirty="0"/>
              <a:t>f</a:t>
            </a:r>
            <a:r>
              <a:rPr lang="en" sz="3200" dirty="0"/>
              <a:t>or Flight Control team</a:t>
            </a:r>
            <a:endParaRPr sz="3200" dirty="0"/>
          </a:p>
          <a:p>
            <a:pPr marL="0" lvl="0" indent="0" algn="ctr" rtl="0">
              <a:spcBef>
                <a:spcPts val="0"/>
              </a:spcBef>
              <a:spcAft>
                <a:spcPts val="0"/>
              </a:spcAft>
              <a:buSzPts val="990"/>
              <a:buNone/>
            </a:pPr>
            <a:r>
              <a:rPr lang="en" sz="2000" dirty="0"/>
              <a:t>Name: FAITH CHELANGAT</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B56DFAB-1492-4D65-BE77-E7A090603A0A}"/>
              </a:ext>
            </a:extLst>
          </p:cNvPr>
          <p:cNvPicPr>
            <a:picLocks noGrp="1" noChangeAspect="1"/>
          </p:cNvPicPr>
          <p:nvPr>
            <p:ph idx="1"/>
          </p:nvPr>
        </p:nvPicPr>
        <p:blipFill>
          <a:blip r:embed="rId2"/>
          <a:stretch>
            <a:fillRect/>
          </a:stretch>
        </p:blipFill>
        <p:spPr>
          <a:xfrm>
            <a:off x="829238" y="614363"/>
            <a:ext cx="3742761" cy="3186906"/>
          </a:xfrm>
        </p:spPr>
      </p:pic>
      <p:pic>
        <p:nvPicPr>
          <p:cNvPr id="7" name="Picture 6">
            <a:extLst>
              <a:ext uri="{FF2B5EF4-FFF2-40B4-BE49-F238E27FC236}">
                <a16:creationId xmlns:a16="http://schemas.microsoft.com/office/drawing/2014/main" id="{D6C6DFFB-4072-4E59-B887-CD8D0CBB48F8}"/>
              </a:ext>
            </a:extLst>
          </p:cNvPr>
          <p:cNvPicPr>
            <a:picLocks noChangeAspect="1"/>
          </p:cNvPicPr>
          <p:nvPr/>
        </p:nvPicPr>
        <p:blipFill>
          <a:blip r:embed="rId3"/>
          <a:stretch>
            <a:fillRect/>
          </a:stretch>
        </p:blipFill>
        <p:spPr>
          <a:xfrm>
            <a:off x="5003325" y="225220"/>
            <a:ext cx="3969225" cy="3418093"/>
          </a:xfrm>
          <a:prstGeom prst="rect">
            <a:avLst/>
          </a:prstGeom>
        </p:spPr>
      </p:pic>
    </p:spTree>
    <p:extLst>
      <p:ext uri="{BB962C8B-B14F-4D97-AF65-F5344CB8AC3E}">
        <p14:creationId xmlns:p14="http://schemas.microsoft.com/office/powerpoint/2010/main" val="121575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FC36E7-F200-4A2E-9087-2A3D1252C56D}"/>
              </a:ext>
            </a:extLst>
          </p:cNvPr>
          <p:cNvSpPr>
            <a:spLocks noGrp="1"/>
          </p:cNvSpPr>
          <p:nvPr>
            <p:ph idx="1"/>
          </p:nvPr>
        </p:nvSpPr>
        <p:spPr>
          <a:xfrm>
            <a:off x="428625" y="407616"/>
            <a:ext cx="7929174" cy="4271539"/>
          </a:xfrm>
        </p:spPr>
        <p:txBody>
          <a:bodyPr/>
          <a:lstStyle/>
          <a:p>
            <a:pPr marL="0" indent="0">
              <a:buNone/>
            </a:pPr>
            <a:r>
              <a:rPr lang="en" sz="2800" dirty="0">
                <a:solidFill>
                  <a:srgbClr val="C00000"/>
                </a:solidFill>
              </a:rPr>
              <a:t>[#101] … Fabrication of the mounting case</a:t>
            </a:r>
          </a:p>
          <a:p>
            <a:pPr marL="0" indent="0">
              <a:buNone/>
            </a:pPr>
            <a:r>
              <a:rPr lang="en" sz="2400" dirty="0"/>
              <a:t>~Due to changes in design,we 3D printed  another mounting case.</a:t>
            </a:r>
          </a:p>
          <a:p>
            <a:endParaRPr lang="en-US" dirty="0"/>
          </a:p>
        </p:txBody>
      </p:sp>
      <p:pic>
        <p:nvPicPr>
          <p:cNvPr id="4" name="Picture 3">
            <a:extLst>
              <a:ext uri="{FF2B5EF4-FFF2-40B4-BE49-F238E27FC236}">
                <a16:creationId xmlns:a16="http://schemas.microsoft.com/office/drawing/2014/main" id="{DA21D5E1-20CA-47F5-9C21-B9658D4D1683}"/>
              </a:ext>
            </a:extLst>
          </p:cNvPr>
          <p:cNvPicPr>
            <a:picLocks noChangeAspect="1"/>
          </p:cNvPicPr>
          <p:nvPr/>
        </p:nvPicPr>
        <p:blipFill>
          <a:blip r:embed="rId2"/>
          <a:stretch>
            <a:fillRect/>
          </a:stretch>
        </p:blipFill>
        <p:spPr>
          <a:xfrm>
            <a:off x="1735929" y="2166341"/>
            <a:ext cx="3350419" cy="2512814"/>
          </a:xfrm>
          <a:prstGeom prst="rect">
            <a:avLst/>
          </a:prstGeom>
        </p:spPr>
      </p:pic>
      <p:pic>
        <p:nvPicPr>
          <p:cNvPr id="6" name="Picture 5">
            <a:extLst>
              <a:ext uri="{FF2B5EF4-FFF2-40B4-BE49-F238E27FC236}">
                <a16:creationId xmlns:a16="http://schemas.microsoft.com/office/drawing/2014/main" id="{F7CF705F-2A63-45C5-9F1E-6CF91BDDE9C0}"/>
              </a:ext>
            </a:extLst>
          </p:cNvPr>
          <p:cNvPicPr>
            <a:picLocks noChangeAspect="1"/>
          </p:cNvPicPr>
          <p:nvPr/>
        </p:nvPicPr>
        <p:blipFill>
          <a:blip r:embed="rId3"/>
          <a:stretch>
            <a:fillRect/>
          </a:stretch>
        </p:blipFill>
        <p:spPr>
          <a:xfrm>
            <a:off x="4672013" y="2166341"/>
            <a:ext cx="3328986" cy="2496740"/>
          </a:xfrm>
          <a:prstGeom prst="rect">
            <a:avLst/>
          </a:prstGeom>
        </p:spPr>
      </p:pic>
    </p:spTree>
    <p:extLst>
      <p:ext uri="{BB962C8B-B14F-4D97-AF65-F5344CB8AC3E}">
        <p14:creationId xmlns:p14="http://schemas.microsoft.com/office/powerpoint/2010/main" val="162896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91614F-1368-46DD-9916-B3D382E9EB8C}"/>
              </a:ext>
            </a:extLst>
          </p:cNvPr>
          <p:cNvSpPr>
            <a:spLocks noGrp="1"/>
          </p:cNvSpPr>
          <p:nvPr>
            <p:ph idx="1"/>
          </p:nvPr>
        </p:nvSpPr>
        <p:spPr>
          <a:xfrm>
            <a:off x="614364" y="278606"/>
            <a:ext cx="7840298" cy="4121943"/>
          </a:xfrm>
        </p:spPr>
        <p:txBody>
          <a:bodyPr/>
          <a:lstStyle/>
          <a:p>
            <a:pPr marL="457200" marR="0" lvl="0" indent="-342900" algn="l" defTabSz="685800" rtl="0" eaLnBrk="1" fontAlgn="auto" latinLnBrk="0" hangingPunct="1">
              <a:lnSpc>
                <a:spcPct val="120000"/>
              </a:lnSpc>
              <a:spcBef>
                <a:spcPts val="0"/>
              </a:spcBef>
              <a:spcAft>
                <a:spcPts val="0"/>
              </a:spcAft>
              <a:buClrTx/>
              <a:buSzPts val="1800"/>
              <a:buFont typeface="Arial" panose="020B0604020202020204" pitchFamily="34" charset="0"/>
              <a:buChar char="●"/>
              <a:tabLst/>
              <a:defRPr/>
            </a:pP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[#29] …</a:t>
            </a:r>
            <a:r>
              <a:rPr lang="en-US" sz="2800" dirty="0">
                <a:solidFill>
                  <a:srgbClr val="C00000"/>
                </a:solidFill>
                <a:latin typeface="Rockwell" panose="02060603020205020403"/>
              </a:rPr>
              <a:t>	Logging </a:t>
            </a: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data</a:t>
            </a:r>
          </a:p>
          <a:p>
            <a:pPr marL="114300" marR="0" lvl="0" indent="0" algn="l" defTabSz="685800" rtl="0" eaLnBrk="1" fontAlgn="auto" latinLnBrk="0" hangingPunct="1">
              <a:lnSpc>
                <a:spcPct val="120000"/>
              </a:lnSpc>
              <a:spcBef>
                <a:spcPts val="0"/>
              </a:spcBef>
              <a:spcAft>
                <a:spcPts val="0"/>
              </a:spcAft>
              <a:buClrTx/>
              <a:buSzPts val="1800"/>
              <a:buNone/>
              <a:tabLst/>
              <a:defRPr/>
            </a:pPr>
            <a:r>
              <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rPr>
              <a:t>~During, our tests we logged data.</a:t>
            </a:r>
          </a:p>
          <a:p>
            <a:pPr marL="114300" marR="0" lvl="0" indent="0" algn="l" defTabSz="685800" rtl="0" eaLnBrk="1" fontAlgn="auto" latinLnBrk="0" hangingPunct="1">
              <a:lnSpc>
                <a:spcPct val="120000"/>
              </a:lnSpc>
              <a:spcBef>
                <a:spcPts val="0"/>
              </a:spcBef>
              <a:spcAft>
                <a:spcPts val="0"/>
              </a:spcAft>
              <a:buClrTx/>
              <a:buSzPts val="1800"/>
              <a:buNone/>
              <a:tabLst/>
              <a:defRPr/>
            </a:pPr>
            <a:r>
              <a:rPr lang="en-US" sz="2400" dirty="0">
                <a:latin typeface="Rockwell" panose="02060603020205020403"/>
              </a:rPr>
              <a:t>However , logging occurred only at neutral(motor was off)</a:t>
            </a:r>
          </a:p>
          <a:p>
            <a:pPr marL="114300" marR="0" lvl="0" indent="0" algn="l" defTabSz="685800" rtl="0" eaLnBrk="1" fontAlgn="auto" latinLnBrk="0" hangingPunct="1">
              <a:lnSpc>
                <a:spcPct val="120000"/>
              </a:lnSpc>
              <a:spcBef>
                <a:spcPts val="0"/>
              </a:spcBef>
              <a:spcAft>
                <a:spcPts val="0"/>
              </a:spcAft>
              <a:buClrTx/>
              <a:buSzPts val="1800"/>
              <a:buNone/>
              <a:tabLst/>
              <a:defRPr/>
            </a:pPr>
            <a:r>
              <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rPr>
              <a:t>~</a:t>
            </a:r>
            <a:r>
              <a:rPr lang="en-US" sz="2400" dirty="0">
                <a:latin typeface="Rockwell" panose="02060603020205020403"/>
              </a:rPr>
              <a:t>We’ll look into the issue</a:t>
            </a:r>
            <a:endPar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endParaRPr>
          </a:p>
          <a:p>
            <a:endParaRPr lang="en-US" dirty="0"/>
          </a:p>
        </p:txBody>
      </p:sp>
      <p:pic>
        <p:nvPicPr>
          <p:cNvPr id="5" name="Picture 4">
            <a:extLst>
              <a:ext uri="{FF2B5EF4-FFF2-40B4-BE49-F238E27FC236}">
                <a16:creationId xmlns:a16="http://schemas.microsoft.com/office/drawing/2014/main" id="{7DC7FCCA-62F9-4C71-B81B-DF67EC2624F0}"/>
              </a:ext>
            </a:extLst>
          </p:cNvPr>
          <p:cNvPicPr>
            <a:picLocks noChangeAspect="1"/>
          </p:cNvPicPr>
          <p:nvPr/>
        </p:nvPicPr>
        <p:blipFill>
          <a:blip r:embed="rId2"/>
          <a:stretch>
            <a:fillRect/>
          </a:stretch>
        </p:blipFill>
        <p:spPr>
          <a:xfrm>
            <a:off x="6395222" y="2193130"/>
            <a:ext cx="2455507" cy="2428875"/>
          </a:xfrm>
          <a:prstGeom prst="rect">
            <a:avLst/>
          </a:prstGeom>
        </p:spPr>
      </p:pic>
    </p:spTree>
    <p:extLst>
      <p:ext uri="{BB962C8B-B14F-4D97-AF65-F5344CB8AC3E}">
        <p14:creationId xmlns:p14="http://schemas.microsoft.com/office/powerpoint/2010/main" val="3879914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rgbClr val="92D050"/>
                </a:solidFill>
              </a:rPr>
              <a:t>Tasks in this week</a:t>
            </a:r>
            <a:endParaRPr dirty="0">
              <a:solidFill>
                <a:srgbClr val="92D050"/>
              </a:solidFill>
            </a:endParaRPr>
          </a:p>
        </p:txBody>
      </p:sp>
      <p:sp>
        <p:nvSpPr>
          <p:cNvPr id="66" name="Google Shape;66;p15"/>
          <p:cNvSpPr txBox="1">
            <a:spLocks noGrp="1"/>
          </p:cNvSpPr>
          <p:nvPr>
            <p:ph type="body" idx="1"/>
          </p:nvPr>
        </p:nvSpPr>
        <p:spPr>
          <a:prstGeom prst="rect">
            <a:avLst/>
          </a:prstGeom>
        </p:spPr>
        <p:txBody>
          <a:bodyPr spcFirstLastPara="1" wrap="square" lIns="91425" tIns="91425" rIns="91425" bIns="91425" anchor="t" anchorCtr="0">
            <a:normAutofit fontScale="92500" lnSpcReduction="20000"/>
          </a:bodyPr>
          <a:lstStyle/>
          <a:p>
            <a:pPr marL="457200" lvl="0" indent="-342900" algn="l" rtl="0">
              <a:spcBef>
                <a:spcPts val="0"/>
              </a:spcBef>
              <a:spcAft>
                <a:spcPts val="0"/>
              </a:spcAft>
              <a:buSzPts val="1800"/>
              <a:buChar char="●"/>
            </a:pPr>
            <a:r>
              <a:rPr lang="en" sz="3000" dirty="0">
                <a:solidFill>
                  <a:srgbClr val="C00000"/>
                </a:solidFill>
              </a:rPr>
              <a:t>[#25] …Testing the reaction wheel </a:t>
            </a:r>
          </a:p>
          <a:p>
            <a:pPr marL="114300" lvl="0" indent="0" algn="l" rtl="0">
              <a:spcBef>
                <a:spcPts val="0"/>
              </a:spcBef>
              <a:spcAft>
                <a:spcPts val="0"/>
              </a:spcAft>
              <a:buSzPts val="1800"/>
              <a:buNone/>
            </a:pPr>
            <a:r>
              <a:rPr lang="en-US" sz="2600" dirty="0"/>
              <a:t>~This  is a continuous process that will involve more of the PID tuning</a:t>
            </a:r>
          </a:p>
          <a:p>
            <a:pPr marL="114300" lvl="0" indent="0" algn="l" rtl="0">
              <a:spcBef>
                <a:spcPts val="0"/>
              </a:spcBef>
              <a:spcAft>
                <a:spcPts val="0"/>
              </a:spcAft>
              <a:buSzPts val="1800"/>
              <a:buNone/>
            </a:pPr>
            <a:r>
              <a:rPr lang="en-US" sz="2600" dirty="0"/>
              <a:t>~Other than detumbling, we hope to generate a bunch of input values on the motor and log how the plant reacts from the velocity of the </a:t>
            </a:r>
            <a:r>
              <a:rPr lang="en-US" sz="2600" dirty="0" err="1"/>
              <a:t>mpu</a:t>
            </a:r>
            <a:r>
              <a:rPr lang="en-US" sz="2600" dirty="0"/>
              <a:t> 6050. From a bunch of inputs and outputs we can work on generating the plant and generating an optimal PID controller</a:t>
            </a:r>
            <a:endParaRPr sz="2600" dirty="0"/>
          </a:p>
          <a:p>
            <a:pPr marL="0" lvl="0" indent="0" algn="l" rtl="0">
              <a:spcBef>
                <a:spcPts val="1200"/>
              </a:spcBef>
              <a:spcAft>
                <a:spcPts val="12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86B2A-BA2E-4301-BC2B-10AE6B0D038C}"/>
              </a:ext>
            </a:extLst>
          </p:cNvPr>
          <p:cNvSpPr>
            <a:spLocks noGrp="1"/>
          </p:cNvSpPr>
          <p:nvPr>
            <p:ph type="title"/>
          </p:nvPr>
        </p:nvSpPr>
        <p:spPr>
          <a:xfrm>
            <a:off x="523388" y="230712"/>
            <a:ext cx="8520600" cy="572700"/>
          </a:xfrm>
        </p:spPr>
        <p:txBody>
          <a:bodyPr/>
          <a:lstStyle/>
          <a:p>
            <a:r>
              <a:rPr lang="en-US" dirty="0" err="1"/>
              <a:t>i</a:t>
            </a:r>
            <a:endParaRPr lang="en-US" dirty="0"/>
          </a:p>
        </p:txBody>
      </p:sp>
      <p:sp>
        <p:nvSpPr>
          <p:cNvPr id="3" name="Text Placeholder 2">
            <a:extLst>
              <a:ext uri="{FF2B5EF4-FFF2-40B4-BE49-F238E27FC236}">
                <a16:creationId xmlns:a16="http://schemas.microsoft.com/office/drawing/2014/main" id="{97900610-43C6-43CF-B85A-56D8140727EB}"/>
              </a:ext>
            </a:extLst>
          </p:cNvPr>
          <p:cNvSpPr>
            <a:spLocks noGrp="1"/>
          </p:cNvSpPr>
          <p:nvPr>
            <p:ph type="body" idx="1"/>
          </p:nvPr>
        </p:nvSpPr>
        <p:spPr>
          <a:xfrm>
            <a:off x="311700" y="321469"/>
            <a:ext cx="8520600" cy="4247406"/>
          </a:xfrm>
        </p:spPr>
        <p:txBody>
          <a:bodyPr/>
          <a:lstStyle/>
          <a:p>
            <a:pPr marL="457200" marR="0" lvl="0" indent="-342900" algn="l" defTabSz="685800" rtl="0" eaLnBrk="1" fontAlgn="auto" latinLnBrk="0" hangingPunct="1">
              <a:lnSpc>
                <a:spcPct val="120000"/>
              </a:lnSpc>
              <a:spcBef>
                <a:spcPts val="0"/>
              </a:spcBef>
              <a:spcAft>
                <a:spcPts val="0"/>
              </a:spcAft>
              <a:buClrTx/>
              <a:buSzPts val="1800"/>
              <a:buFont typeface="Arial" panose="020B0604020202020204" pitchFamily="34" charset="0"/>
              <a:buChar char="●"/>
              <a:tabLst/>
              <a:defRPr/>
            </a:pP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[#29] …Uploading logged data</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kumimoji="0" lang="en-US" sz="2400" b="0" i="0" u="none" strike="noStrike" kern="1200" cap="none" spc="0" normalizeH="0" baseline="0" noProof="0" dirty="0">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~The data we logged initially </a:t>
            </a:r>
            <a:r>
              <a:rPr kumimoji="0" lang="en-US" sz="2400" b="0" i="0" u="none" strike="noStrike" kern="1200" cap="none" spc="0" normalizeH="0" baseline="0" noProof="0" dirty="0" err="1">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were’nt</a:t>
            </a:r>
            <a:r>
              <a:rPr kumimoji="0" lang="en-US" sz="2400" b="0" i="0" u="none" strike="noStrike" kern="1200" cap="none" spc="0" normalizeH="0" baseline="0" noProof="0" dirty="0">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 comparable.</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The speed of motor was in  terms of ppm values while the</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Roll velocity in rad/s</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~Since mapping doesn’t work </a:t>
            </a:r>
            <a:r>
              <a:rPr lang="en-US" sz="2400" dirty="0" err="1">
                <a:solidFill>
                  <a:prstClr val="white"/>
                </a:solidFill>
                <a:latin typeface="Rockwell" panose="02060603020205020403"/>
              </a:rPr>
              <a:t>efficiently,we</a:t>
            </a:r>
            <a:r>
              <a:rPr lang="en-US" sz="2400" dirty="0">
                <a:solidFill>
                  <a:prstClr val="white"/>
                </a:solidFill>
                <a:latin typeface="Rockwell" panose="02060603020205020403"/>
              </a:rPr>
              <a:t> are using IR sensor to find the exact values of </a:t>
            </a:r>
            <a:r>
              <a:rPr lang="en-US" sz="2400" dirty="0" err="1">
                <a:solidFill>
                  <a:prstClr val="white"/>
                </a:solidFill>
                <a:latin typeface="Rockwell" panose="02060603020205020403"/>
              </a:rPr>
              <a:t>motorspeed</a:t>
            </a:r>
            <a:r>
              <a:rPr lang="en-US" sz="2400" dirty="0">
                <a:solidFill>
                  <a:prstClr val="white"/>
                </a:solidFill>
                <a:latin typeface="Rockwell" panose="02060603020205020403"/>
              </a:rPr>
              <a:t> before uploading  for analysis</a:t>
            </a:r>
          </a:p>
        </p:txBody>
      </p:sp>
    </p:spTree>
    <p:extLst>
      <p:ext uri="{BB962C8B-B14F-4D97-AF65-F5344CB8AC3E}">
        <p14:creationId xmlns:p14="http://schemas.microsoft.com/office/powerpoint/2010/main" val="478518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0" y="500063"/>
            <a:ext cx="8832300" cy="517662"/>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Timeline</a:t>
            </a:r>
          </a:p>
        </p:txBody>
      </p:sp>
      <p:graphicFrame>
        <p:nvGraphicFramePr>
          <p:cNvPr id="72" name="Google Shape;72;p16"/>
          <p:cNvGraphicFramePr/>
          <p:nvPr>
            <p:extLst>
              <p:ext uri="{D42A27DB-BD31-4B8C-83A1-F6EECF244321}">
                <p14:modId xmlns:p14="http://schemas.microsoft.com/office/powerpoint/2010/main" val="2435794189"/>
              </p:ext>
            </p:extLst>
          </p:nvPr>
        </p:nvGraphicFramePr>
        <p:xfrm>
          <a:off x="1706983" y="150127"/>
          <a:ext cx="7193177" cy="4972785"/>
        </p:xfrm>
        <a:graphic>
          <a:graphicData uri="http://schemas.openxmlformats.org/drawingml/2006/table">
            <a:tbl>
              <a:tblPr>
                <a:noFill/>
                <a:tableStyleId>{767F7C4E-53F5-45A6-8BDB-ABD869EEBB84}</a:tableStyleId>
              </a:tblPr>
              <a:tblGrid>
                <a:gridCol w="903909">
                  <a:extLst>
                    <a:ext uri="{9D8B030D-6E8A-4147-A177-3AD203B41FA5}">
                      <a16:colId xmlns:a16="http://schemas.microsoft.com/office/drawing/2014/main" val="20000"/>
                    </a:ext>
                  </a:extLst>
                </a:gridCol>
                <a:gridCol w="1191488">
                  <a:extLst>
                    <a:ext uri="{9D8B030D-6E8A-4147-A177-3AD203B41FA5}">
                      <a16:colId xmlns:a16="http://schemas.microsoft.com/office/drawing/2014/main" val="20001"/>
                    </a:ext>
                  </a:extLst>
                </a:gridCol>
                <a:gridCol w="5097780">
                  <a:extLst>
                    <a:ext uri="{9D8B030D-6E8A-4147-A177-3AD203B41FA5}">
                      <a16:colId xmlns:a16="http://schemas.microsoft.com/office/drawing/2014/main" val="20002"/>
                    </a:ext>
                  </a:extLst>
                </a:gridCol>
              </a:tblGrid>
              <a:tr h="423885">
                <a:tc>
                  <a:txBody>
                    <a:bodyPr/>
                    <a:lstStyle/>
                    <a:p>
                      <a:pPr marL="0" lvl="0" indent="0" algn="l" rtl="0">
                        <a:spcBef>
                          <a:spcPts val="0"/>
                        </a:spcBef>
                        <a:spcAft>
                          <a:spcPts val="0"/>
                        </a:spcAft>
                        <a:buNone/>
                      </a:pPr>
                      <a:r>
                        <a:rPr lang="en"/>
                        <a:t>Month</a:t>
                      </a:r>
                      <a:endParaRPr/>
                    </a:p>
                  </a:txBody>
                  <a:tcPr marL="91425" marR="91425" marT="91425" marB="91425"/>
                </a:tc>
                <a:tc>
                  <a:txBody>
                    <a:bodyPr/>
                    <a:lstStyle/>
                    <a:p>
                      <a:pPr marL="0" lvl="0" indent="0" algn="l" rtl="0">
                        <a:spcBef>
                          <a:spcPts val="0"/>
                        </a:spcBef>
                        <a:spcAft>
                          <a:spcPts val="0"/>
                        </a:spcAft>
                        <a:buNone/>
                      </a:pPr>
                      <a:r>
                        <a:rPr lang="en"/>
                        <a:t>Intern week</a:t>
                      </a:r>
                      <a:endParaRPr/>
                    </a:p>
                  </a:txBody>
                  <a:tcPr marL="91425" marR="91425" marT="91425" marB="91425"/>
                </a:tc>
                <a:tc>
                  <a:txBody>
                    <a:bodyPr/>
                    <a:lstStyle/>
                    <a:p>
                      <a:pPr marL="0" lvl="0" indent="0" algn="l" rtl="0">
                        <a:spcBef>
                          <a:spcPts val="0"/>
                        </a:spcBef>
                        <a:spcAft>
                          <a:spcPts val="0"/>
                        </a:spcAft>
                        <a:buNone/>
                      </a:pPr>
                      <a:r>
                        <a:rPr lang="en"/>
                        <a:t>Tasks</a:t>
                      </a:r>
                      <a:endParaRPr/>
                    </a:p>
                  </a:txBody>
                  <a:tcPr marL="91425" marR="91425" marT="91425" marB="91425"/>
                </a:tc>
                <a:extLst>
                  <a:ext uri="{0D108BD9-81ED-4DB2-BD59-A6C34878D82A}">
                    <a16:rowId xmlns:a16="http://schemas.microsoft.com/office/drawing/2014/main" val="10000"/>
                  </a:ext>
                </a:extLst>
              </a:tr>
              <a:tr h="374862">
                <a:tc rowSpan="4">
                  <a:txBody>
                    <a:bodyPr/>
                    <a:lstStyle/>
                    <a:p>
                      <a:pPr marL="0" lvl="0" indent="0" algn="l" rtl="0">
                        <a:spcBef>
                          <a:spcPts val="0"/>
                        </a:spcBef>
                        <a:spcAft>
                          <a:spcPts val="0"/>
                        </a:spcAft>
                        <a:buNone/>
                      </a:pPr>
                      <a:r>
                        <a:rPr lang="en"/>
                        <a:t>Jan</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720915">
                <a:tc vMerge="1">
                  <a:txBody>
                    <a:bodyPr/>
                    <a:lstStyle/>
                    <a:p>
                      <a:endParaRPr lang="en-US"/>
                    </a:p>
                  </a:txBody>
                  <a:tcPr/>
                </a:tc>
                <a:tc>
                  <a:txBody>
                    <a:bodyPr/>
                    <a:lstStyle/>
                    <a:p>
                      <a:pPr marL="0" lvl="0" indent="0" algn="l" rtl="0">
                        <a:spcBef>
                          <a:spcPts val="0"/>
                        </a:spcBef>
                        <a:spcAft>
                          <a:spcPts val="0"/>
                        </a:spcAft>
                        <a:buNone/>
                      </a:pPr>
                      <a:r>
                        <a:rPr lang="en" dirty="0"/>
                        <a:t>Week 1</a:t>
                      </a:r>
                      <a:endParaRPr dirty="0"/>
                    </a:p>
                  </a:txBody>
                  <a:tcPr marL="91425" marR="91425" marT="91425" marB="91425"/>
                </a:tc>
                <a:tc>
                  <a:txBody>
                    <a:bodyPr/>
                    <a:lstStyle/>
                    <a:p>
                      <a:pPr marL="0" indent="0">
                        <a:buFont typeface="Arial" panose="020B0604020202020204" pitchFamily="34" charset="0"/>
                        <a:buNone/>
                      </a:pPr>
                      <a:r>
                        <a:rPr lang="en-US" sz="1200" dirty="0" err="1"/>
                        <a:t>Familiarising</a:t>
                      </a:r>
                      <a:r>
                        <a:rPr lang="en-US" sz="1200" dirty="0"/>
                        <a:t> with the N1/N2 project</a:t>
                      </a:r>
                    </a:p>
                    <a:p>
                      <a:pPr marL="0" indent="0">
                        <a:buFont typeface="Arial" panose="020B0604020202020204" pitchFamily="34" charset="0"/>
                        <a:buNone/>
                      </a:pPr>
                      <a:r>
                        <a:rPr lang="en-US" sz="1200" dirty="0"/>
                        <a:t>Research on the design of reaction wheel</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2"/>
                  </a:ext>
                </a:extLst>
              </a:tr>
              <a:tr h="374862">
                <a:tc vMerge="1">
                  <a:txBody>
                    <a:bodyPr/>
                    <a:lstStyle/>
                    <a:p>
                      <a:endParaRPr lang="en-US"/>
                    </a:p>
                  </a:txBody>
                  <a:tcPr/>
                </a:tc>
                <a:tc>
                  <a:txBody>
                    <a:bodyPr/>
                    <a:lstStyle/>
                    <a:p>
                      <a:pPr marL="0" lvl="0" indent="0" algn="l" rtl="0">
                        <a:spcBef>
                          <a:spcPts val="0"/>
                        </a:spcBef>
                        <a:spcAft>
                          <a:spcPts val="0"/>
                        </a:spcAft>
                        <a:buNone/>
                      </a:pPr>
                      <a:r>
                        <a:rPr lang="en" dirty="0"/>
                        <a:t>Week 2</a:t>
                      </a:r>
                      <a:endParaRPr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Soldering of prototype flight control PCB</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3"/>
                  </a:ext>
                </a:extLst>
              </a:tr>
              <a:tr h="374862">
                <a:tc vMerge="1">
                  <a:txBody>
                    <a:bodyPr/>
                    <a:lstStyle/>
                    <a:p>
                      <a:endParaRPr lang="en-US"/>
                    </a:p>
                  </a:txBody>
                  <a:tcPr/>
                </a:tc>
                <a:tc>
                  <a:txBody>
                    <a:bodyPr/>
                    <a:lstStyle/>
                    <a:p>
                      <a:pPr marL="0" lvl="0" indent="0" algn="l" rtl="0">
                        <a:spcBef>
                          <a:spcPts val="0"/>
                        </a:spcBef>
                        <a:spcAft>
                          <a:spcPts val="0"/>
                        </a:spcAft>
                        <a:buNone/>
                      </a:pPr>
                      <a:r>
                        <a:rPr lang="en"/>
                        <a:t>Week 3</a:t>
                      </a:r>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Design of the N2 reaction wheel</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4"/>
                  </a:ext>
                </a:extLst>
              </a:tr>
              <a:tr h="374862">
                <a:tc rowSpan="4">
                  <a:txBody>
                    <a:bodyPr/>
                    <a:lstStyle/>
                    <a:p>
                      <a:pPr marL="0" lvl="0" indent="0" algn="l" rtl="0">
                        <a:spcBef>
                          <a:spcPts val="0"/>
                        </a:spcBef>
                        <a:spcAft>
                          <a:spcPts val="0"/>
                        </a:spcAft>
                        <a:buNone/>
                      </a:pPr>
                      <a:r>
                        <a:rPr lang="en"/>
                        <a:t>Feb</a:t>
                      </a:r>
                      <a:endParaRPr/>
                    </a:p>
                  </a:txBody>
                  <a:tcPr marL="91425" marR="91425" marT="91425" marB="91425"/>
                </a:tc>
                <a:tc>
                  <a:txBody>
                    <a:bodyPr/>
                    <a:lstStyle/>
                    <a:p>
                      <a:pPr marL="0" lvl="0" indent="0" algn="l" rtl="0">
                        <a:spcBef>
                          <a:spcPts val="0"/>
                        </a:spcBef>
                        <a:spcAft>
                          <a:spcPts val="0"/>
                        </a:spcAft>
                        <a:buNone/>
                      </a:pPr>
                      <a:r>
                        <a:rPr lang="en"/>
                        <a:t>Week 4</a:t>
                      </a:r>
                      <a:endParaRPr/>
                    </a:p>
                  </a:txBody>
                  <a:tcPr marL="91425" marR="91425" marT="91425" marB="91425"/>
                </a:tc>
                <a:tc>
                  <a:txBody>
                    <a:bodyPr/>
                    <a:lstStyle/>
                    <a:p>
                      <a:pPr marL="0" lvl="0" indent="0" algn="l" rtl="0">
                        <a:spcBef>
                          <a:spcPts val="0"/>
                        </a:spcBef>
                        <a:spcAft>
                          <a:spcPts val="0"/>
                        </a:spcAft>
                        <a:buNone/>
                      </a:pPr>
                      <a:r>
                        <a:rPr lang="en-US" sz="1100" dirty="0"/>
                        <a:t>Testing of the reaction wheel</a:t>
                      </a:r>
                    </a:p>
                    <a:p>
                      <a:pPr marL="0" lvl="0" indent="0" algn="l" rtl="0">
                        <a:spcBef>
                          <a:spcPts val="0"/>
                        </a:spcBef>
                        <a:spcAft>
                          <a:spcPts val="0"/>
                        </a:spcAft>
                        <a:buNone/>
                      </a:pPr>
                      <a:r>
                        <a:rPr lang="en-US" sz="1100" dirty="0" err="1"/>
                        <a:t>Finalising</a:t>
                      </a:r>
                      <a:r>
                        <a:rPr lang="en-US" sz="1100" dirty="0"/>
                        <a:t> on the Design of reaction wheel</a:t>
                      </a:r>
                      <a:endParaRPr sz="1100" dirty="0"/>
                    </a:p>
                  </a:txBody>
                  <a:tcPr marL="91425" marR="91425" marT="91425" marB="91425"/>
                </a:tc>
                <a:extLst>
                  <a:ext uri="{0D108BD9-81ED-4DB2-BD59-A6C34878D82A}">
                    <a16:rowId xmlns:a16="http://schemas.microsoft.com/office/drawing/2014/main" val="10005"/>
                  </a:ext>
                </a:extLst>
              </a:tr>
              <a:tr h="374862">
                <a:tc vMerge="1">
                  <a:txBody>
                    <a:bodyPr/>
                    <a:lstStyle/>
                    <a:p>
                      <a:endParaRPr lang="en-US"/>
                    </a:p>
                  </a:txBody>
                  <a:tcPr/>
                </a:tc>
                <a:tc>
                  <a:txBody>
                    <a:bodyPr/>
                    <a:lstStyle/>
                    <a:p>
                      <a:pPr marL="0" lvl="0" indent="0" algn="l" rtl="0">
                        <a:spcBef>
                          <a:spcPts val="0"/>
                        </a:spcBef>
                        <a:spcAft>
                          <a:spcPts val="0"/>
                        </a:spcAft>
                        <a:buNone/>
                      </a:pPr>
                      <a:r>
                        <a:rPr lang="en"/>
                        <a:t>Week 5</a:t>
                      </a:r>
                      <a:endParaRPr/>
                    </a:p>
                  </a:txBody>
                  <a:tcPr marL="91425" marR="91425" marT="91425" marB="91425"/>
                </a:tc>
                <a:tc>
                  <a:txBody>
                    <a:bodyPr/>
                    <a:lstStyle/>
                    <a:p>
                      <a:pPr marL="114300" lvl="0" indent="0" algn="l" rtl="0">
                        <a:spcBef>
                          <a:spcPts val="0"/>
                        </a:spcBef>
                        <a:spcAft>
                          <a:spcPts val="0"/>
                        </a:spcAft>
                        <a:buSzPts val="1800"/>
                        <a:buNone/>
                      </a:pPr>
                      <a:r>
                        <a:rPr lang="en" sz="1100" dirty="0"/>
                        <a:t>Design of safety cage</a:t>
                      </a:r>
                    </a:p>
                    <a:p>
                      <a:pPr marL="114300" lvl="0" indent="0" algn="l" rtl="0">
                        <a:spcBef>
                          <a:spcPts val="0"/>
                        </a:spcBef>
                        <a:spcAft>
                          <a:spcPts val="0"/>
                        </a:spcAft>
                        <a:buSzPts val="1800"/>
                        <a:buNone/>
                      </a:pPr>
                      <a:r>
                        <a:rPr lang="en-US" sz="1100" dirty="0"/>
                        <a:t>Design mounting case</a:t>
                      </a:r>
                    </a:p>
                    <a:p>
                      <a:pPr marL="114300" lvl="0" indent="0" algn="l" rtl="0">
                        <a:spcBef>
                          <a:spcPts val="0"/>
                        </a:spcBef>
                        <a:spcAft>
                          <a:spcPts val="0"/>
                        </a:spcAft>
                        <a:buSzPts val="1800"/>
                        <a:buNone/>
                      </a:pPr>
                      <a:r>
                        <a:rPr lang="en-US" sz="1100" dirty="0"/>
                        <a:t>Avionics bay design</a:t>
                      </a:r>
                      <a:endParaRPr lang="en-US" sz="1100" dirty="0">
                        <a:solidFill>
                          <a:srgbClr val="0000FF"/>
                        </a:solidFill>
                      </a:endParaRPr>
                    </a:p>
                  </a:txBody>
                  <a:tcPr marL="91425" marR="91425" marT="91425" marB="91425"/>
                </a:tc>
                <a:extLst>
                  <a:ext uri="{0D108BD9-81ED-4DB2-BD59-A6C34878D82A}">
                    <a16:rowId xmlns:a16="http://schemas.microsoft.com/office/drawing/2014/main" val="10006"/>
                  </a:ext>
                </a:extLst>
              </a:tr>
              <a:tr h="374862">
                <a:tc vMerge="1">
                  <a:txBody>
                    <a:bodyPr/>
                    <a:lstStyle/>
                    <a:p>
                      <a:endParaRPr lang="en-US"/>
                    </a:p>
                  </a:txBody>
                  <a:tcPr/>
                </a:tc>
                <a:tc>
                  <a:txBody>
                    <a:bodyPr/>
                    <a:lstStyle/>
                    <a:p>
                      <a:pPr marL="0" lvl="0" indent="0" algn="l" rtl="0">
                        <a:spcBef>
                          <a:spcPts val="0"/>
                        </a:spcBef>
                        <a:spcAft>
                          <a:spcPts val="0"/>
                        </a:spcAft>
                        <a:buNone/>
                      </a:pPr>
                      <a:r>
                        <a:rPr lang="en"/>
                        <a:t>Week 6</a:t>
                      </a:r>
                      <a:endParaRPr/>
                    </a:p>
                  </a:txBody>
                  <a:tcPr marL="91425" marR="91425" marT="91425" marB="91425"/>
                </a:tc>
                <a:tc>
                  <a:txBody>
                    <a:bodyPr/>
                    <a:lstStyle/>
                    <a:p>
                      <a:pPr marL="0" lvl="0" indent="0" algn="l" rtl="0">
                        <a:spcBef>
                          <a:spcPts val="0"/>
                        </a:spcBef>
                        <a:spcAft>
                          <a:spcPts val="0"/>
                        </a:spcAft>
                        <a:buNone/>
                      </a:pPr>
                      <a:r>
                        <a:rPr lang="en-US" sz="1100" dirty="0"/>
                        <a:t>Improvement of Kalman Filter</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Data logging</a:t>
                      </a:r>
                    </a:p>
                    <a:p>
                      <a:pPr marL="0" lvl="0" indent="0" algn="l" rtl="0">
                        <a:spcBef>
                          <a:spcPts val="0"/>
                        </a:spcBef>
                        <a:spcAft>
                          <a:spcPts val="0"/>
                        </a:spcAft>
                        <a:buNone/>
                      </a:pPr>
                      <a:endParaRPr sz="1200" dirty="0"/>
                    </a:p>
                  </a:txBody>
                  <a:tcPr marL="91425" marR="91425" marT="91425" marB="91425"/>
                </a:tc>
                <a:extLst>
                  <a:ext uri="{0D108BD9-81ED-4DB2-BD59-A6C34878D82A}">
                    <a16:rowId xmlns:a16="http://schemas.microsoft.com/office/drawing/2014/main" val="10007"/>
                  </a:ext>
                </a:extLst>
              </a:tr>
              <a:tr h="374862">
                <a:tc vMerge="1">
                  <a:txBody>
                    <a:bodyPr/>
                    <a:lstStyle/>
                    <a:p>
                      <a:endParaRPr lang="en-US"/>
                    </a:p>
                  </a:txBody>
                  <a:tcPr/>
                </a:tc>
                <a:tc>
                  <a:txBody>
                    <a:bodyPr/>
                    <a:lstStyle/>
                    <a:p>
                      <a:pPr marL="0" lvl="0" indent="0" algn="l" rtl="0">
                        <a:spcBef>
                          <a:spcPts val="0"/>
                        </a:spcBef>
                        <a:spcAft>
                          <a:spcPts val="0"/>
                        </a:spcAft>
                        <a:buNone/>
                      </a:pPr>
                      <a:r>
                        <a:rPr lang="en"/>
                        <a:t>Week 7</a:t>
                      </a:r>
                      <a:endParaRPr/>
                    </a:p>
                  </a:txBody>
                  <a:tcPr marL="91425" marR="91425" marT="91425" marB="91425"/>
                </a:tc>
                <a:tc>
                  <a:txBody>
                    <a:bodyPr/>
                    <a:lstStyle/>
                    <a:p>
                      <a:pPr marL="0" lvl="0" indent="0" algn="l" rtl="0">
                        <a:spcBef>
                          <a:spcPts val="0"/>
                        </a:spcBef>
                        <a:spcAft>
                          <a:spcPts val="0"/>
                        </a:spcAft>
                        <a:buNone/>
                      </a:pPr>
                      <a:endParaRPr sz="1100" dirty="0"/>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rgbClr val="92D050"/>
                </a:solidFill>
              </a:rPr>
              <a:t>Tasks completed last week</a:t>
            </a:r>
            <a:endParaRPr dirty="0">
              <a:solidFill>
                <a:srgbClr val="92D050"/>
              </a:solidFill>
            </a:endParaRPr>
          </a:p>
        </p:txBody>
      </p:sp>
      <p:sp>
        <p:nvSpPr>
          <p:cNvPr id="60" name="Google Shape;60;p14"/>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800" dirty="0">
                <a:solidFill>
                  <a:srgbClr val="C00000"/>
                </a:solidFill>
              </a:rPr>
              <a:t>[#25] … Testing the reaction wheel with current firmware</a:t>
            </a:r>
          </a:p>
          <a:p>
            <a:pPr marL="114300" lvl="0" indent="0" algn="l" rtl="0">
              <a:spcBef>
                <a:spcPts val="0"/>
              </a:spcBef>
              <a:spcAft>
                <a:spcPts val="0"/>
              </a:spcAft>
              <a:buSzPts val="1800"/>
              <a:buNone/>
            </a:pPr>
            <a:r>
              <a:rPr lang="en" sz="2400" dirty="0"/>
              <a:t>~</a:t>
            </a:r>
            <a:r>
              <a:rPr lang="en-US" sz="2400" dirty="0"/>
              <a:t>Several tests were done on the reaction </a:t>
            </a:r>
          </a:p>
          <a:p>
            <a:pPr marL="114300" lvl="0" indent="0" algn="l" rtl="0">
              <a:spcBef>
                <a:spcPts val="0"/>
              </a:spcBef>
              <a:spcAft>
                <a:spcPts val="0"/>
              </a:spcAft>
              <a:buSzPts val="1800"/>
              <a:buNone/>
            </a:pPr>
            <a:r>
              <a:rPr lang="en-US" sz="2400" dirty="0"/>
              <a:t>Wheel</a:t>
            </a:r>
          </a:p>
          <a:p>
            <a:pPr marL="114300" lvl="0" indent="0" algn="l" rtl="0">
              <a:spcBef>
                <a:spcPts val="0"/>
              </a:spcBef>
              <a:spcAft>
                <a:spcPts val="0"/>
              </a:spcAft>
              <a:buSzPts val="1800"/>
              <a:buNone/>
            </a:pPr>
            <a:r>
              <a:rPr lang="en-US" sz="2400" dirty="0"/>
              <a:t>~Currently, our program works and the system responds as expected</a:t>
            </a:r>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 sz="2800" dirty="0"/>
          </a:p>
          <a:p>
            <a:pPr marL="114300" lvl="0" indent="0" algn="l" rtl="0">
              <a:spcBef>
                <a:spcPts val="0"/>
              </a:spcBef>
              <a:spcAft>
                <a:spcPts val="0"/>
              </a:spcAft>
              <a:buSzPts val="1800"/>
              <a:buNone/>
            </a:pPr>
            <a:endParaRPr lang="en" dirty="0">
              <a:solidFill>
                <a:schemeClr val="tx1"/>
              </a:solidFill>
            </a:endParaRPr>
          </a:p>
          <a:p>
            <a:pPr marL="114300" lvl="0" indent="0" algn="l" rtl="0">
              <a:spcBef>
                <a:spcPts val="0"/>
              </a:spcBef>
              <a:spcAft>
                <a:spcPts val="0"/>
              </a:spcAft>
              <a:buSzPts val="1800"/>
              <a:buNone/>
            </a:pPr>
            <a:endParaRPr lang="en-US" dirty="0"/>
          </a:p>
          <a:p>
            <a:pPr marL="457200" lvl="0" indent="0" algn="l" rtl="0">
              <a:spcBef>
                <a:spcPts val="1200"/>
              </a:spcBef>
              <a:spcAft>
                <a:spcPts val="1200"/>
              </a:spcAft>
              <a:buNone/>
            </a:pPr>
            <a:endParaRPr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5AF33F-D69D-420F-8B50-5465A76B9FEC}"/>
              </a:ext>
            </a:extLst>
          </p:cNvPr>
          <p:cNvSpPr>
            <a:spLocks noGrp="1"/>
          </p:cNvSpPr>
          <p:nvPr>
            <p:ph type="title"/>
          </p:nvPr>
        </p:nvSpPr>
        <p:spPr>
          <a:xfrm>
            <a:off x="738420" y="467885"/>
            <a:ext cx="8520600" cy="572700"/>
          </a:xfrm>
        </p:spPr>
        <p:txBody>
          <a:bodyPr>
            <a:normAutofit fontScale="90000"/>
          </a:bodyPr>
          <a:lstStyle/>
          <a:p>
            <a:pPr marL="342900" marR="0" lvl="0" indent="-342900">
              <a:lnSpc>
                <a:spcPct val="107000"/>
              </a:lnSpc>
              <a:spcBef>
                <a:spcPts val="0"/>
              </a:spcBef>
              <a:spcAft>
                <a:spcPts val="800"/>
              </a:spcAft>
              <a:tabLst>
                <a:tab pos="457200" algn="l"/>
              </a:tabLst>
            </a:pP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9A36E347-ACBF-43FF-A5C1-8880D5E53DCF}"/>
              </a:ext>
            </a:extLst>
          </p:cNvPr>
          <p:cNvSpPr>
            <a:spLocks noGrp="1"/>
          </p:cNvSpPr>
          <p:nvPr>
            <p:ph type="body" idx="1"/>
          </p:nvPr>
        </p:nvSpPr>
        <p:spPr/>
        <p:txBody>
          <a:bodyPr>
            <a:normAutofit/>
          </a:bodyPr>
          <a:lstStyle/>
          <a:p>
            <a:pPr marL="114300" indent="0">
              <a:buNone/>
            </a:pPr>
            <a:r>
              <a:rPr lang="en-US" sz="2400" dirty="0">
                <a:effectLst/>
                <a:ea typeface="Calibri" panose="020F0502020204030204" pitchFamily="34" charset="0"/>
                <a:cs typeface="Arial" panose="020B0604020202020204" pitchFamily="34" charset="0"/>
              </a:rPr>
              <a:t>~However, there were challenges experienced .</a:t>
            </a:r>
          </a:p>
          <a:p>
            <a:pPr marL="114300" indent="0">
              <a:buNone/>
            </a:pPr>
            <a:endParaRPr lang="en-US" sz="2400" dirty="0">
              <a:effectLst/>
              <a:ea typeface="Calibri" panose="020F0502020204030204" pitchFamily="34" charset="0"/>
              <a:cs typeface="Arial" panose="020B0604020202020204" pitchFamily="34" charset="0"/>
            </a:endParaRPr>
          </a:p>
          <a:p>
            <a:pPr marL="114300" indent="0">
              <a:buNone/>
            </a:pPr>
            <a:r>
              <a:rPr lang="en-US" sz="2400" dirty="0">
                <a:effectLst/>
                <a:ea typeface="Calibri" panose="020F0502020204030204" pitchFamily="34" charset="0"/>
                <a:cs typeface="Arial" panose="020B0604020202020204" pitchFamily="34" charset="0"/>
              </a:rPr>
              <a:t>~There was imbalance of masses on the mounting case of our  test bench which we are in the process of solving .</a:t>
            </a:r>
          </a:p>
          <a:p>
            <a:pPr marL="114300" indent="0">
              <a:buNone/>
            </a:pPr>
            <a:endParaRPr lang="en-US" sz="2800" dirty="0">
              <a:effectLst/>
              <a:ea typeface="Calibri" panose="020F0502020204030204" pitchFamily="34" charset="0"/>
              <a:cs typeface="Arial" panose="020B0604020202020204" pitchFamily="34" charset="0"/>
            </a:endParaRPr>
          </a:p>
          <a:p>
            <a:pPr marL="114300" indent="0">
              <a:buNone/>
            </a:pPr>
            <a:endParaRPr lang="en-US" sz="2800" dirty="0">
              <a:effectLst/>
              <a:ea typeface="Calibri" panose="020F0502020204030204" pitchFamily="34" charset="0"/>
              <a:cs typeface="Times New Roman" panose="02020603050405020304" pitchFamily="18" charset="0"/>
            </a:endParaRPr>
          </a:p>
          <a:p>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351648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86A51A-88C9-49BE-B788-8A52ECBF208D}"/>
              </a:ext>
            </a:extLst>
          </p:cNvPr>
          <p:cNvSpPr>
            <a:spLocks noGrp="1"/>
          </p:cNvSpPr>
          <p:nvPr>
            <p:ph idx="1"/>
          </p:nvPr>
        </p:nvSpPr>
        <p:spPr>
          <a:xfrm>
            <a:off x="685800" y="378619"/>
            <a:ext cx="7764868" cy="3950494"/>
          </a:xfrm>
        </p:spPr>
        <p:txBody>
          <a:bodyPr>
            <a:normAutofit/>
          </a:bodyPr>
          <a:lstStyle/>
          <a:p>
            <a:pPr marL="0" indent="0">
              <a:buNone/>
            </a:pPr>
            <a:r>
              <a:rPr lang="en-US" sz="2400" dirty="0"/>
              <a:t>~As a result of </a:t>
            </a:r>
            <a:r>
              <a:rPr lang="en-US" sz="2400" dirty="0" err="1"/>
              <a:t>imbalancing</a:t>
            </a:r>
            <a:r>
              <a:rPr lang="en-US" sz="2400" dirty="0"/>
              <a:t>, our test was not as accurate as expected. Gravity caused continuous rotation and thus inability to have the mounting case settle at one specific point and consequently the motor still caused rotation of motor</a:t>
            </a:r>
          </a:p>
          <a:p>
            <a:pPr marL="0" indent="0">
              <a:buNone/>
            </a:pPr>
            <a:r>
              <a:rPr lang="en-US" sz="2400" dirty="0"/>
              <a:t>~</a:t>
            </a:r>
            <a:r>
              <a:rPr lang="en-US" sz="2400" dirty="0">
                <a:effectLst/>
                <a:ea typeface="Calibri" panose="020F0502020204030204" pitchFamily="34" charset="0"/>
                <a:cs typeface="Arial" panose="020B0604020202020204" pitchFamily="34" charset="0"/>
              </a:rPr>
              <a:t>We hope to achieve almost perfect balance to ensure that we find more accurate results</a:t>
            </a:r>
          </a:p>
          <a:p>
            <a:pPr marL="0" indent="0">
              <a:buNone/>
            </a:pPr>
            <a:endParaRPr lang="en-US" sz="2800" dirty="0"/>
          </a:p>
        </p:txBody>
      </p:sp>
    </p:spTree>
    <p:extLst>
      <p:ext uri="{BB962C8B-B14F-4D97-AF65-F5344CB8AC3E}">
        <p14:creationId xmlns:p14="http://schemas.microsoft.com/office/powerpoint/2010/main" val="215497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2AC0AA-509F-4FB0-BEC7-10047568F2B3}"/>
              </a:ext>
            </a:extLst>
          </p:cNvPr>
          <p:cNvSpPr>
            <a:spLocks noGrp="1"/>
          </p:cNvSpPr>
          <p:nvPr>
            <p:ph idx="1"/>
          </p:nvPr>
        </p:nvSpPr>
        <p:spPr>
          <a:xfrm>
            <a:off x="307181" y="328613"/>
            <a:ext cx="8207781" cy="4743450"/>
          </a:xfrm>
        </p:spPr>
        <p:txBody>
          <a:bodyPr>
            <a:normAutofit fontScale="85000" lnSpcReduction="20000"/>
          </a:bodyPr>
          <a:lstStyle/>
          <a:p>
            <a:pPr marL="0" indent="0">
              <a:buNone/>
            </a:pPr>
            <a:r>
              <a:rPr lang="en-US" dirty="0"/>
              <a:t>	</a:t>
            </a:r>
            <a:r>
              <a:rPr lang="en-US" sz="2000" b="1" i="1" u="sng" dirty="0">
                <a:solidFill>
                  <a:schemeClr val="accent6">
                    <a:lumMod val="75000"/>
                  </a:schemeClr>
                </a:solidFill>
              </a:rPr>
              <a:t>PID TUNING RESULTS</a:t>
            </a:r>
          </a:p>
          <a:p>
            <a:pPr marL="0" indent="0">
              <a:buNone/>
            </a:pPr>
            <a:r>
              <a:rPr lang="en-US" sz="2800" b="1" dirty="0"/>
              <a:t>~during the tests , we began on the </a:t>
            </a:r>
            <a:r>
              <a:rPr lang="en-US" sz="2800" b="1" dirty="0" err="1"/>
              <a:t>pid</a:t>
            </a:r>
            <a:r>
              <a:rPr lang="en-US" sz="2800" b="1" dirty="0"/>
              <a:t> tuning</a:t>
            </a:r>
          </a:p>
          <a:p>
            <a:pPr marL="0" indent="0">
              <a:buNone/>
            </a:pPr>
            <a:r>
              <a:rPr lang="en-US" sz="2800" b="1" dirty="0"/>
              <a:t>For </a:t>
            </a:r>
            <a:r>
              <a:rPr lang="en-US" sz="2800" b="1" dirty="0" err="1"/>
              <a:t>pid</a:t>
            </a:r>
            <a:r>
              <a:rPr lang="en-US" sz="2800" b="1" dirty="0"/>
              <a:t> values of:</a:t>
            </a:r>
          </a:p>
          <a:p>
            <a:pPr marL="0" indent="0">
              <a:buNone/>
            </a:pPr>
            <a:r>
              <a:rPr lang="en-US" sz="2800" b="1" dirty="0" err="1"/>
              <a:t>Kp</a:t>
            </a:r>
            <a:r>
              <a:rPr lang="en-US" sz="2800" b="1" dirty="0"/>
              <a:t>=1</a:t>
            </a:r>
          </a:p>
          <a:p>
            <a:pPr marL="0" indent="0">
              <a:buNone/>
            </a:pPr>
            <a:r>
              <a:rPr lang="en-US" sz="2800" b="1" dirty="0"/>
              <a:t>Ki=0</a:t>
            </a:r>
          </a:p>
          <a:p>
            <a:pPr marL="0" indent="0">
              <a:buNone/>
            </a:pPr>
            <a:r>
              <a:rPr lang="en-US" sz="2800" b="1" dirty="0" err="1"/>
              <a:t>Kd</a:t>
            </a:r>
            <a:r>
              <a:rPr lang="en-US" sz="2800" b="1" dirty="0"/>
              <a:t>=1</a:t>
            </a:r>
          </a:p>
          <a:p>
            <a:pPr marL="0" indent="0">
              <a:buNone/>
            </a:pPr>
            <a:endParaRPr lang="en-US" sz="2800" b="1" dirty="0"/>
          </a:p>
          <a:p>
            <a:pPr marL="0" indent="0">
              <a:buNone/>
            </a:pPr>
            <a:r>
              <a:rPr lang="en-US" sz="2800" b="1" dirty="0"/>
              <a:t>-We experienced overshoots. Solution: Reduce value of </a:t>
            </a:r>
            <a:r>
              <a:rPr lang="en-US" sz="2800" b="1" dirty="0" err="1"/>
              <a:t>Kp</a:t>
            </a:r>
            <a:r>
              <a:rPr lang="en-US" sz="2800" b="1" dirty="0"/>
              <a:t> to 0.5</a:t>
            </a:r>
          </a:p>
          <a:p>
            <a:pPr marL="0" indent="0">
              <a:buNone/>
            </a:pPr>
            <a:r>
              <a:rPr lang="en-US" sz="2800" b="1" dirty="0"/>
              <a:t>~There was better response and overshoot reduced.</a:t>
            </a:r>
          </a:p>
          <a:p>
            <a:pPr marL="0" indent="0">
              <a:buNone/>
            </a:pPr>
            <a:endParaRPr lang="en-US" sz="3300" b="1" dirty="0"/>
          </a:p>
          <a:p>
            <a:pPr marL="0" indent="0">
              <a:buNone/>
            </a:pPr>
            <a:endParaRPr lang="en-US" sz="2000" b="1" dirty="0">
              <a:solidFill>
                <a:schemeClr val="accent4"/>
              </a:solidFill>
            </a:endParaRPr>
          </a:p>
        </p:txBody>
      </p:sp>
    </p:spTree>
    <p:extLst>
      <p:ext uri="{BB962C8B-B14F-4D97-AF65-F5344CB8AC3E}">
        <p14:creationId xmlns:p14="http://schemas.microsoft.com/office/powerpoint/2010/main" val="1775285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2-03-16 at 7.14.27 AM">
            <a:hlinkClick r:id="" action="ppaction://media"/>
            <a:extLst>
              <a:ext uri="{FF2B5EF4-FFF2-40B4-BE49-F238E27FC236}">
                <a16:creationId xmlns:a16="http://schemas.microsoft.com/office/drawing/2014/main" id="{D59FC75F-C560-4C13-B76D-B230A0BE402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624263" y="722313"/>
            <a:ext cx="1879600" cy="3956050"/>
          </a:xfrm>
        </p:spPr>
      </p:pic>
    </p:spTree>
    <p:extLst>
      <p:ext uri="{BB962C8B-B14F-4D97-AF65-F5344CB8AC3E}">
        <p14:creationId xmlns:p14="http://schemas.microsoft.com/office/powerpoint/2010/main" val="59920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EA9CAD-2A68-4307-B865-FD3CF40F9018}"/>
              </a:ext>
            </a:extLst>
          </p:cNvPr>
          <p:cNvSpPr>
            <a:spLocks noGrp="1"/>
          </p:cNvSpPr>
          <p:nvPr>
            <p:ph idx="1"/>
          </p:nvPr>
        </p:nvSpPr>
        <p:spPr>
          <a:xfrm>
            <a:off x="171451" y="135731"/>
            <a:ext cx="8183198" cy="4772025"/>
          </a:xfrm>
        </p:spPr>
        <p:txBody>
          <a:bodyPr>
            <a:normAutofit/>
          </a:bodyPr>
          <a:lstStyle/>
          <a:p>
            <a:pPr marL="0" indent="0">
              <a:buNone/>
            </a:pPr>
            <a:r>
              <a:rPr lang="en-US" sz="2400" dirty="0"/>
              <a:t>~Since during the earlier test we still had the imbalance we rectified the issue and retested with </a:t>
            </a:r>
            <a:r>
              <a:rPr lang="en-US" sz="2400" dirty="0" err="1"/>
              <a:t>Kp</a:t>
            </a:r>
            <a:r>
              <a:rPr lang="en-US" sz="2400" dirty="0"/>
              <a:t> value of 1.There was an improvement.</a:t>
            </a:r>
          </a:p>
          <a:p>
            <a:pPr marL="0" indent="0">
              <a:buNone/>
            </a:pPr>
            <a:r>
              <a:rPr lang="en-US" sz="2400" dirty="0"/>
              <a:t>PID value of:</a:t>
            </a:r>
          </a:p>
          <a:p>
            <a:pPr marL="0" indent="0">
              <a:buNone/>
            </a:pPr>
            <a:r>
              <a:rPr lang="en-US" sz="2400" dirty="0" err="1"/>
              <a:t>Kp</a:t>
            </a:r>
            <a:r>
              <a:rPr lang="en-US" sz="2400" dirty="0"/>
              <a:t>=2</a:t>
            </a:r>
          </a:p>
          <a:p>
            <a:pPr marL="0" indent="0">
              <a:buNone/>
            </a:pPr>
            <a:r>
              <a:rPr lang="en-US" sz="2400" dirty="0" err="1"/>
              <a:t>Kd</a:t>
            </a:r>
            <a:r>
              <a:rPr lang="en-US" sz="2400" dirty="0"/>
              <a:t>=1</a:t>
            </a:r>
          </a:p>
          <a:p>
            <a:pPr marL="0" indent="0">
              <a:buNone/>
            </a:pPr>
            <a:r>
              <a:rPr lang="en-US" sz="2400" dirty="0"/>
              <a:t>Ki=0</a:t>
            </a:r>
          </a:p>
          <a:p>
            <a:pPr marL="0" indent="0">
              <a:buNone/>
            </a:pPr>
            <a:endParaRPr lang="en-US" dirty="0"/>
          </a:p>
        </p:txBody>
      </p:sp>
    </p:spTree>
    <p:extLst>
      <p:ext uri="{BB962C8B-B14F-4D97-AF65-F5344CB8AC3E}">
        <p14:creationId xmlns:p14="http://schemas.microsoft.com/office/powerpoint/2010/main" val="1654984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D7D326-F912-4C5B-B1A2-148B30C0559F}"/>
              </a:ext>
            </a:extLst>
          </p:cNvPr>
          <p:cNvSpPr>
            <a:spLocks noGrp="1"/>
          </p:cNvSpPr>
          <p:nvPr>
            <p:ph idx="1"/>
          </p:nvPr>
        </p:nvSpPr>
        <p:spPr>
          <a:xfrm>
            <a:off x="585788" y="414338"/>
            <a:ext cx="7943461" cy="4238003"/>
          </a:xfrm>
        </p:spPr>
        <p:txBody>
          <a:bodyPr>
            <a:normAutofit/>
          </a:bodyPr>
          <a:lstStyle/>
          <a:p>
            <a:pPr marL="0" indent="0">
              <a:buNone/>
            </a:pPr>
            <a:r>
              <a:rPr lang="en-US" sz="2800" dirty="0"/>
              <a:t>~Improved response time and less overshoots</a:t>
            </a:r>
          </a:p>
          <a:p>
            <a:pPr marL="0" indent="0">
              <a:buNone/>
            </a:pPr>
            <a:r>
              <a:rPr lang="en-US" sz="2800" dirty="0"/>
              <a:t>-This is what currently we’re using.</a:t>
            </a:r>
          </a:p>
          <a:p>
            <a:pPr marL="0" indent="0">
              <a:buNone/>
            </a:pPr>
            <a:r>
              <a:rPr lang="en-US" sz="2800" dirty="0"/>
              <a:t>~We will  be doing  more tests to improve </a:t>
            </a:r>
            <a:r>
              <a:rPr lang="en-US" sz="2800" dirty="0" err="1"/>
              <a:t>perfomance</a:t>
            </a:r>
            <a:endParaRPr lang="en-US" sz="2800" dirty="0"/>
          </a:p>
        </p:txBody>
      </p:sp>
      <p:pic>
        <p:nvPicPr>
          <p:cNvPr id="4" name="WhatsApp Video 2022-03-16 at 7.16.56 AM">
            <a:hlinkClick r:id="" action="ppaction://media"/>
            <a:extLst>
              <a:ext uri="{FF2B5EF4-FFF2-40B4-BE49-F238E27FC236}">
                <a16:creationId xmlns:a16="http://schemas.microsoft.com/office/drawing/2014/main" id="{9BF4DD46-7230-4844-BE8E-FECD18788E1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57614" y="2359856"/>
            <a:ext cx="1771650" cy="2243893"/>
          </a:xfrm>
          <a:prstGeom prst="rect">
            <a:avLst/>
          </a:prstGeom>
        </p:spPr>
      </p:pic>
    </p:spTree>
    <p:extLst>
      <p:ext uri="{BB962C8B-B14F-4D97-AF65-F5344CB8AC3E}">
        <p14:creationId xmlns:p14="http://schemas.microsoft.com/office/powerpoint/2010/main" val="577248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61270C-63FD-498B-A8BB-F4A637529D76}"/>
              </a:ext>
            </a:extLst>
          </p:cNvPr>
          <p:cNvSpPr>
            <a:spLocks noGrp="1"/>
          </p:cNvSpPr>
          <p:nvPr>
            <p:ph idx="1"/>
          </p:nvPr>
        </p:nvSpPr>
        <p:spPr>
          <a:xfrm>
            <a:off x="350044" y="393330"/>
            <a:ext cx="7964893" cy="4457276"/>
          </a:xfrm>
        </p:spPr>
        <p:txBody>
          <a:bodyPr/>
          <a:lstStyle/>
          <a:p>
            <a:pPr marL="0" indent="0">
              <a:buNone/>
            </a:pPr>
            <a:r>
              <a:rPr lang="en" sz="2800" dirty="0">
                <a:solidFill>
                  <a:srgbClr val="C00000"/>
                </a:solidFill>
              </a:rPr>
              <a:t>[#26] … Design of the mounting case</a:t>
            </a:r>
          </a:p>
          <a:p>
            <a:pPr marL="0" indent="0">
              <a:buNone/>
            </a:pPr>
            <a:r>
              <a:rPr lang="en" sz="2400" dirty="0"/>
              <a:t>~Upon review of the previous design a couple of changes were made to the design of our mounting case</a:t>
            </a:r>
          </a:p>
          <a:p>
            <a:pPr marL="0" indent="0">
              <a:buNone/>
            </a:pPr>
            <a:r>
              <a:rPr lang="en" sz="2400" dirty="0"/>
              <a:t>~We needed  to cut a hole through the case to allow for cabling between the components on the mounting case to the flight computer</a:t>
            </a:r>
          </a:p>
          <a:p>
            <a:pPr marL="0" indent="0">
              <a:buNone/>
            </a:pPr>
            <a:r>
              <a:rPr lang="en" sz="2400" dirty="0"/>
              <a:t>~The dimensions of the end to be fixed on the airframe were also altered</a:t>
            </a:r>
          </a:p>
          <a:p>
            <a:pPr marL="0" indent="0">
              <a:buNone/>
            </a:pPr>
            <a:endParaRPr lang="en-US" dirty="0"/>
          </a:p>
        </p:txBody>
      </p:sp>
    </p:spTree>
    <p:extLst>
      <p:ext uri="{BB962C8B-B14F-4D97-AF65-F5344CB8AC3E}">
        <p14:creationId xmlns:p14="http://schemas.microsoft.com/office/powerpoint/2010/main" val="22495341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369</TotalTime>
  <Words>593</Words>
  <Application>Microsoft Office PowerPoint</Application>
  <PresentationFormat>On-screen Show (16:9)</PresentationFormat>
  <Paragraphs>86</Paragraphs>
  <Slides>15</Slides>
  <Notes>4</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Bookman Old Style</vt:lpstr>
      <vt:lpstr>Calibri</vt:lpstr>
      <vt:lpstr>Rockwell</vt:lpstr>
      <vt:lpstr>Damask</vt:lpstr>
      <vt:lpstr> Internship 2022  Progress report format  for Flight Control team Name: FAITH CHELANGAT</vt:lpstr>
      <vt:lpstr>Tasks completed last week</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Tasks in this week</vt:lpstr>
      <vt:lpstr>i</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2022  Progress report format  for Flight Control team Name: FAITH CHELANGAT</dc:title>
  <dc:creator>c_xh</dc:creator>
  <cp:lastModifiedBy>Faith</cp:lastModifiedBy>
  <cp:revision>13</cp:revision>
  <dcterms:modified xsi:type="dcterms:W3CDTF">2022-03-16T06:33:07Z</dcterms:modified>
</cp:coreProperties>
</file>